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0"/>
  </p:notesMasterIdLst>
  <p:sldIdLst>
    <p:sldId id="256" r:id="rId5"/>
    <p:sldId id="293" r:id="rId6"/>
    <p:sldId id="285" r:id="rId7"/>
    <p:sldId id="291" r:id="rId8"/>
    <p:sldId id="292" r:id="rId9"/>
    <p:sldId id="295" r:id="rId10"/>
    <p:sldId id="259" r:id="rId11"/>
    <p:sldId id="278" r:id="rId12"/>
    <p:sldId id="279" r:id="rId13"/>
    <p:sldId id="280" r:id="rId14"/>
    <p:sldId id="281" r:id="rId15"/>
    <p:sldId id="277" r:id="rId16"/>
    <p:sldId id="282" r:id="rId17"/>
    <p:sldId id="284" r:id="rId18"/>
    <p:sldId id="283" r:id="rId19"/>
    <p:sldId id="262" r:id="rId20"/>
    <p:sldId id="263" r:id="rId21"/>
    <p:sldId id="264" r:id="rId22"/>
    <p:sldId id="273" r:id="rId23"/>
    <p:sldId id="275" r:id="rId24"/>
    <p:sldId id="266" r:id="rId25"/>
    <p:sldId id="267" r:id="rId26"/>
    <p:sldId id="268" r:id="rId27"/>
    <p:sldId id="269" r:id="rId28"/>
    <p:sldId id="270" r:id="rId29"/>
    <p:sldId id="276" r:id="rId30"/>
    <p:sldId id="286" r:id="rId31"/>
    <p:sldId id="300" r:id="rId32"/>
    <p:sldId id="309" r:id="rId33"/>
    <p:sldId id="296" r:id="rId34"/>
    <p:sldId id="297" r:id="rId35"/>
    <p:sldId id="298" r:id="rId36"/>
    <p:sldId id="299" r:id="rId37"/>
    <p:sldId id="303" r:id="rId38"/>
    <p:sldId id="304" r:id="rId39"/>
    <p:sldId id="305" r:id="rId40"/>
    <p:sldId id="288" r:id="rId41"/>
    <p:sldId id="287" r:id="rId42"/>
    <p:sldId id="308" r:id="rId43"/>
    <p:sldId id="289" r:id="rId44"/>
    <p:sldId id="290" r:id="rId45"/>
    <p:sldId id="258" r:id="rId46"/>
    <p:sldId id="301" r:id="rId47"/>
    <p:sldId id="306" r:id="rId48"/>
    <p:sldId id="30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31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cocodataset.org/#explore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Nicholas Papano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B247-51AF-FD3D-7D5F-5D9B14EE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13CC9-6A48-CB3F-61DD-2D0180D57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8ED23C-93B1-CA68-F5BE-48195A11F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584"/>
            <a:ext cx="121920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8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CA91C-B94A-E5BB-6B1B-948EA891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them (for real this time)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45F78-830F-7347-4F37-DE470811B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4D246-047C-E3D0-8B80-E038D212B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4410"/>
            <a:ext cx="12192000" cy="46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7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9906D7-A165-4373-6790-B6455BAA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Course: 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45967-62BD-26EC-677F-05778669D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</a:t>
            </a:r>
            <a:r>
              <a:rPr lang="en-US" dirty="0" err="1"/>
              <a:t>mathy</a:t>
            </a:r>
            <a:r>
              <a:rPr lang="en-US" dirty="0"/>
              <a:t> math removed!</a:t>
            </a:r>
          </a:p>
        </p:txBody>
      </p:sp>
    </p:spTree>
    <p:extLst>
      <p:ext uri="{BB962C8B-B14F-4D97-AF65-F5344CB8AC3E}">
        <p14:creationId xmlns:p14="http://schemas.microsoft.com/office/powerpoint/2010/main" val="399975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F064-1BA4-8F93-D685-34FF33836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A2C84-F6F7-08C9-6FA3-040F6FBBB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22BD5-EE1A-4B3A-7340-DF0A48B5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532083"/>
            <a:ext cx="10432568" cy="52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3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D82AB-811E-CC02-20B4-07A2A8DD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Interesting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42A41-99CE-A688-8325-8DF6DBDAC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31D898-D726-9901-B9B6-2CA454693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1561038"/>
            <a:ext cx="8761423" cy="468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40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3D1-1817-09CA-BCC1-F97FF529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Connections and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53C10-0185-955C-3F9A-1D44F4A1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56693-29CA-8A43-D35B-B831698C0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13" y="1251255"/>
            <a:ext cx="10300138" cy="544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7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9D1C0-822B-47B6-8CD7-3FE9C0FE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Convolutional Neural Network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26EB-A014-4FBB-BA75-DC9B1BEA4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9696"/>
            <a:ext cx="10820400" cy="4024125"/>
          </a:xfrm>
        </p:spPr>
        <p:txBody>
          <a:bodyPr/>
          <a:lstStyle/>
          <a:p>
            <a:r>
              <a:rPr lang="en-US" dirty="0"/>
              <a:t>Input: Hex Game board (11x11 grid)</a:t>
            </a:r>
          </a:p>
          <a:p>
            <a:r>
              <a:rPr lang="en-US" dirty="0"/>
              <a:t>Output: [0, 1] win % of the board (0 = black win, 1 = white win, 0.5 = tie)</a:t>
            </a:r>
          </a:p>
        </p:txBody>
      </p:sp>
      <p:pic>
        <p:nvPicPr>
          <p:cNvPr id="7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46E69A9-70AC-4C65-9BC4-53C463AFA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" y="2950100"/>
            <a:ext cx="4197463" cy="4346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29FDD9-7A0E-423C-B715-AAC300BDC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930" y="4203511"/>
            <a:ext cx="7994070" cy="26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3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F31BF64-BD48-4B1B-A087-5ADF65F3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622"/>
            <a:ext cx="7994070" cy="2654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DBC10-F38D-4BD5-BD2B-8E8B793D7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Layer: Convolution (Conv2d)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B4A0668-F67C-4139-970A-0C3F0C1CD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64080"/>
            <a:ext cx="10820400" cy="4024125"/>
          </a:xfrm>
        </p:spPr>
        <p:txBody>
          <a:bodyPr/>
          <a:lstStyle/>
          <a:p>
            <a:r>
              <a:rPr lang="en-US" dirty="0"/>
              <a:t>Apply a sliding-window kernel </a:t>
            </a:r>
          </a:p>
          <a:p>
            <a:r>
              <a:rPr lang="en-US" dirty="0"/>
              <a:t>Then apply activation function</a:t>
            </a:r>
          </a:p>
          <a:p>
            <a:r>
              <a:rPr lang="en-US" dirty="0"/>
              <a:t>Padding controls the edge behavior</a:t>
            </a:r>
          </a:p>
          <a:p>
            <a:r>
              <a:rPr lang="en-US" dirty="0"/>
              <a:t>Stride controls the kernel movement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753AF1-D161-4846-831A-79633BD4803D}"/>
              </a:ext>
            </a:extLst>
          </p:cNvPr>
          <p:cNvSpPr/>
          <p:nvPr/>
        </p:nvSpPr>
        <p:spPr>
          <a:xfrm>
            <a:off x="73152" y="4815840"/>
            <a:ext cx="5882640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F85C15-1AF3-4BCB-BAB0-D22D28DCB002}"/>
              </a:ext>
            </a:extLst>
          </p:cNvPr>
          <p:cNvSpPr/>
          <p:nvPr/>
        </p:nvSpPr>
        <p:spPr>
          <a:xfrm>
            <a:off x="73152" y="5227319"/>
            <a:ext cx="5882640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A5D51-DB42-4B81-8B9A-41D59C0D2AA3}"/>
              </a:ext>
            </a:extLst>
          </p:cNvPr>
          <p:cNvSpPr/>
          <p:nvPr/>
        </p:nvSpPr>
        <p:spPr>
          <a:xfrm>
            <a:off x="73152" y="5632736"/>
            <a:ext cx="5882640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B385DD-71B0-43DC-A39C-340A38C6C22D}"/>
              </a:ext>
            </a:extLst>
          </p:cNvPr>
          <p:cNvSpPr/>
          <p:nvPr/>
        </p:nvSpPr>
        <p:spPr>
          <a:xfrm>
            <a:off x="73152" y="4417252"/>
            <a:ext cx="7735824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6 basic things to know about Convolution | by Madhushree Basavarajaiah |  Medium">
            <a:extLst>
              <a:ext uri="{FF2B5EF4-FFF2-40B4-BE49-F238E27FC236}">
                <a16:creationId xmlns:a16="http://schemas.microsoft.com/office/drawing/2014/main" id="{2E986209-3717-47A9-9DA1-EE778F97A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54621"/>
            <a:ext cx="6096000" cy="47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52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B730-C0EB-4DC2-B37F-7CC73823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Layer: Max Pool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FF5F2-0B97-42FB-88A2-4020C1D78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Sliding-window like Conv2D</a:t>
            </a:r>
          </a:p>
          <a:p>
            <a:r>
              <a:rPr lang="en-US" dirty="0"/>
              <a:t>Select max value in window</a:t>
            </a:r>
          </a:p>
          <a:p>
            <a:r>
              <a:rPr lang="en-US" dirty="0"/>
              <a:t>Reduces size of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899D4-AB19-4EBD-9751-EB481A08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622"/>
            <a:ext cx="7994070" cy="2654490"/>
          </a:xfrm>
          <a:prstGeom prst="rect">
            <a:avLst/>
          </a:prstGeom>
        </p:spPr>
      </p:pic>
      <p:pic>
        <p:nvPicPr>
          <p:cNvPr id="4098" name="Picture 2" descr="Max-pooling / Pooling - Computer Science Wiki">
            <a:extLst>
              <a:ext uri="{FF2B5EF4-FFF2-40B4-BE49-F238E27FC236}">
                <a16:creationId xmlns:a16="http://schemas.microsoft.com/office/drawing/2014/main" id="{0C15A443-1985-47B4-8CCD-E98E36FC0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886713"/>
            <a:ext cx="71437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61CE70-9CFD-422E-A88F-3B7006803317}"/>
              </a:ext>
            </a:extLst>
          </p:cNvPr>
          <p:cNvSpPr/>
          <p:nvPr/>
        </p:nvSpPr>
        <p:spPr>
          <a:xfrm>
            <a:off x="66328" y="4600987"/>
            <a:ext cx="4580735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0D326D-7E11-4221-A652-05BD54EA27CB}"/>
              </a:ext>
            </a:extLst>
          </p:cNvPr>
          <p:cNvSpPr/>
          <p:nvPr/>
        </p:nvSpPr>
        <p:spPr>
          <a:xfrm>
            <a:off x="66327" y="5012466"/>
            <a:ext cx="4580735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5FC009-49D4-419F-A1C5-608B9F067672}"/>
              </a:ext>
            </a:extLst>
          </p:cNvPr>
          <p:cNvSpPr/>
          <p:nvPr/>
        </p:nvSpPr>
        <p:spPr>
          <a:xfrm>
            <a:off x="66327" y="5423945"/>
            <a:ext cx="4580735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3CC299-2D45-44CB-9DBF-AE9ADA377492}"/>
              </a:ext>
            </a:extLst>
          </p:cNvPr>
          <p:cNvSpPr/>
          <p:nvPr/>
        </p:nvSpPr>
        <p:spPr>
          <a:xfrm>
            <a:off x="66326" y="5818310"/>
            <a:ext cx="4580735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82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B730-C0EB-4DC2-B37F-7CC73823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Layer: Dense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FF5F2-0B97-42FB-88A2-4020C1D78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Name comes from number of connections</a:t>
            </a:r>
          </a:p>
          <a:p>
            <a:r>
              <a:rPr lang="en-US" dirty="0"/>
              <a:t>Connects each input node to each output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899D4-AB19-4EBD-9751-EB481A08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622"/>
            <a:ext cx="7994070" cy="2654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3CC299-2D45-44CB-9DBF-AE9ADA377492}"/>
              </a:ext>
            </a:extLst>
          </p:cNvPr>
          <p:cNvSpPr/>
          <p:nvPr/>
        </p:nvSpPr>
        <p:spPr>
          <a:xfrm>
            <a:off x="66327" y="6209822"/>
            <a:ext cx="3284198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1C04BD-47B2-4761-9B03-1FFE89DA0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813" y="2015517"/>
            <a:ext cx="2536894" cy="48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40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AA98-57D6-C813-3BB3-981E95E2F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ABE82-3338-1510-D584-467BB54D4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sure to pull the code now, the dataset is a bit large</a:t>
            </a:r>
          </a:p>
          <a:p>
            <a:r>
              <a:rPr lang="en-US" dirty="0"/>
              <a:t>The neuron images are from a book called Neural Networks from Scratch</a:t>
            </a:r>
          </a:p>
          <a:p>
            <a:pPr lvl="1"/>
            <a:r>
              <a:rPr lang="en-US" dirty="0"/>
              <a:t>If you want to do a deep dive with all the math, highly recommend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b="1" u="sng" dirty="0"/>
              <a:t>DO NOT</a:t>
            </a:r>
            <a:r>
              <a:rPr lang="en-US" dirty="0"/>
              <a:t> run the whole notebook. The outputs of some of the cells are intentionally left in there for you to look at</a:t>
            </a:r>
          </a:p>
          <a:p>
            <a:r>
              <a:rPr lang="en-US" dirty="0"/>
              <a:t>It’s unlikely we’ll get through everything today</a:t>
            </a:r>
          </a:p>
          <a:p>
            <a:r>
              <a:rPr lang="en-US" dirty="0"/>
              <a:t>Let me know if you can’t download python onto you own machine</a:t>
            </a:r>
          </a:p>
          <a:p>
            <a:r>
              <a:rPr lang="en-US" dirty="0"/>
              <a:t>Anyway, without further ado…</a:t>
            </a:r>
          </a:p>
        </p:txBody>
      </p:sp>
    </p:spTree>
    <p:extLst>
      <p:ext uri="{BB962C8B-B14F-4D97-AF65-F5344CB8AC3E}">
        <p14:creationId xmlns:p14="http://schemas.microsoft.com/office/powerpoint/2010/main" val="761040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B730-C0EB-4DC2-B37F-7CC73823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Layer Honorable Mention: Flatten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FF5F2-0B97-42FB-88A2-4020C1D78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“Layer” that helps simplify the matrix</a:t>
            </a:r>
          </a:p>
          <a:p>
            <a:r>
              <a:rPr lang="en-US" dirty="0"/>
              <a:t>Reshapes data so it is easier to work with</a:t>
            </a:r>
          </a:p>
          <a:p>
            <a:r>
              <a:rPr lang="en-US" dirty="0"/>
              <a:t>Takes input of 1x1x64 -&gt; list of 64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899D4-AB19-4EBD-9751-EB481A080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622"/>
            <a:ext cx="7994070" cy="26544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3CC299-2D45-44CB-9DBF-AE9ADA377492}"/>
              </a:ext>
            </a:extLst>
          </p:cNvPr>
          <p:cNvSpPr/>
          <p:nvPr/>
        </p:nvSpPr>
        <p:spPr>
          <a:xfrm>
            <a:off x="66327" y="6014750"/>
            <a:ext cx="1683225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Convolutional Neural Networks (CNN): Step 3 - Flattening - Blogs  SuperDataScience - Big Data | Analytics Careers | Mentors | Success">
            <a:extLst>
              <a:ext uri="{FF2B5EF4-FFF2-40B4-BE49-F238E27FC236}">
                <a16:creationId xmlns:a16="http://schemas.microsoft.com/office/drawing/2014/main" id="{2993EB1C-53DE-4845-B5A7-C6E353904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81" y="3514726"/>
            <a:ext cx="6993419" cy="33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460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0A25-2BC5-4B11-BD6D-58A68189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info: </a:t>
            </a:r>
            <a:r>
              <a:rPr lang="en-US"/>
              <a:t>ReLU </a:t>
            </a:r>
            <a:r>
              <a:rPr lang="en-US" dirty="0"/>
              <a:t>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5EA7-CC02-4584-83D5-47F92A089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= Rectified Linear Unit</a:t>
            </a:r>
          </a:p>
          <a:p>
            <a:pPr lvl="1"/>
            <a:r>
              <a:rPr lang="en-US" dirty="0"/>
              <a:t>Non-linear activation function</a:t>
            </a:r>
          </a:p>
          <a:p>
            <a:pPr lvl="1"/>
            <a:r>
              <a:rPr lang="en-US" dirty="0"/>
              <a:t>Computationally trivial -&gt; max(0, x)</a:t>
            </a:r>
          </a:p>
          <a:p>
            <a:pPr lvl="1"/>
            <a:r>
              <a:rPr lang="en-US" dirty="0"/>
              <a:t>Allows for backpropagation via Stochastic Gradient Descent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513BC-DB66-454D-B393-DC2D319A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622"/>
            <a:ext cx="7994070" cy="2654490"/>
          </a:xfrm>
          <a:prstGeom prst="rect">
            <a:avLst/>
          </a:prstGeom>
        </p:spPr>
      </p:pic>
      <p:pic>
        <p:nvPicPr>
          <p:cNvPr id="6146" name="Picture 2" descr="What does ReLU layer do? - Quora">
            <a:extLst>
              <a:ext uri="{FF2B5EF4-FFF2-40B4-BE49-F238E27FC236}">
                <a16:creationId xmlns:a16="http://schemas.microsoft.com/office/drawing/2014/main" id="{85C44DFB-087E-47D1-9997-436108CAA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958" y="4149663"/>
            <a:ext cx="6344042" cy="270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DC8615-0C47-46F3-8697-7A6B58286F09}"/>
              </a:ext>
            </a:extLst>
          </p:cNvPr>
          <p:cNvSpPr/>
          <p:nvPr/>
        </p:nvSpPr>
        <p:spPr>
          <a:xfrm>
            <a:off x="3035808" y="4407408"/>
            <a:ext cx="1469136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B6798-414F-4279-B31F-6F54B66AD585}"/>
              </a:ext>
            </a:extLst>
          </p:cNvPr>
          <p:cNvSpPr/>
          <p:nvPr/>
        </p:nvSpPr>
        <p:spPr>
          <a:xfrm>
            <a:off x="3133344" y="4818887"/>
            <a:ext cx="1469136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92EEF-98FF-40BB-BAA9-7E39481B7148}"/>
              </a:ext>
            </a:extLst>
          </p:cNvPr>
          <p:cNvSpPr/>
          <p:nvPr/>
        </p:nvSpPr>
        <p:spPr>
          <a:xfrm>
            <a:off x="3133344" y="5229511"/>
            <a:ext cx="1469136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5730CF-8C97-49CC-9266-F89DAFC8470D}"/>
              </a:ext>
            </a:extLst>
          </p:cNvPr>
          <p:cNvSpPr/>
          <p:nvPr/>
        </p:nvSpPr>
        <p:spPr>
          <a:xfrm>
            <a:off x="3133344" y="5640135"/>
            <a:ext cx="1469136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2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0A25-2BC5-4B11-BD6D-58A681899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info: Sigmoid 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5EA7-CC02-4584-83D5-47F92A089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Sigmoid (Logistic function)</a:t>
            </a:r>
          </a:p>
          <a:p>
            <a:pPr lvl="1"/>
            <a:r>
              <a:rPr lang="en-US" dirty="0"/>
              <a:t>Normalizes data, output is [0,1]</a:t>
            </a:r>
          </a:p>
          <a:p>
            <a:pPr lvl="1"/>
            <a:r>
              <a:rPr lang="en-US" dirty="0"/>
              <a:t>“Vanishing Gradient” problem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513BC-DB66-454D-B393-DC2D319A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622"/>
            <a:ext cx="7994070" cy="2654490"/>
          </a:xfrm>
          <a:prstGeom prst="rect">
            <a:avLst/>
          </a:prstGeom>
        </p:spPr>
      </p:pic>
      <p:pic>
        <p:nvPicPr>
          <p:cNvPr id="7170" name="Picture 2" descr="Activation Functions for Deep Learning | by Mehmet Toprak | Medium">
            <a:extLst>
              <a:ext uri="{FF2B5EF4-FFF2-40B4-BE49-F238E27FC236}">
                <a16:creationId xmlns:a16="http://schemas.microsoft.com/office/drawing/2014/main" id="{3E7E0C44-5CCA-40A7-8C58-8524F3BA4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424" y="3946376"/>
            <a:ext cx="5544576" cy="291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5AAF66-FBE0-4E34-B5E3-BE474F2D5EC4}"/>
              </a:ext>
            </a:extLst>
          </p:cNvPr>
          <p:cNvSpPr/>
          <p:nvPr/>
        </p:nvSpPr>
        <p:spPr>
          <a:xfrm>
            <a:off x="1542288" y="6218684"/>
            <a:ext cx="1725168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94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EED4-BD1A-4314-9374-BBD489FAE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info: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742FB-FCA2-439C-8BA3-D073DDF6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Tells us how to measure how wrong the network is</a:t>
            </a:r>
          </a:p>
          <a:p>
            <a:r>
              <a:rPr lang="en-US" dirty="0"/>
              <a:t>Mean Squared Logarithmic Error (MSLE)</a:t>
            </a:r>
          </a:p>
          <a:p>
            <a:pPr lvl="1"/>
            <a:r>
              <a:rPr lang="en-US" dirty="0"/>
              <a:t>Like Mean Squared Error (MSE), but about percentage wrong</a:t>
            </a:r>
          </a:p>
          <a:p>
            <a:r>
              <a:rPr lang="en-US" dirty="0"/>
              <a:t>Average of difference between log(predicted) and log(actual)</a:t>
            </a:r>
          </a:p>
          <a:p>
            <a:r>
              <a:rPr lang="en-US" dirty="0"/>
              <a:t>Simplifies to average of log(actual/predicted)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B1EC5-3F0A-42B6-A5AA-774133C80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622"/>
            <a:ext cx="7994070" cy="2654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D3D451-32C8-4477-83DA-F953F9389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26" y="4189562"/>
            <a:ext cx="5928874" cy="2034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50348C-467F-4D51-866C-C89552A2D439}"/>
              </a:ext>
            </a:extLst>
          </p:cNvPr>
          <p:cNvSpPr/>
          <p:nvPr/>
        </p:nvSpPr>
        <p:spPr>
          <a:xfrm>
            <a:off x="1134614" y="6601968"/>
            <a:ext cx="3996943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66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FB3B-A291-40B0-A4D7-7EF14E3F5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Info: Optimizer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A1135-24ED-4F17-9890-5413D64E7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tell us how to update the weights so network improves</a:t>
            </a:r>
          </a:p>
          <a:p>
            <a:r>
              <a:rPr lang="en-US" dirty="0"/>
              <a:t>Well known one: Stochastic Gradient Descent (SGD)</a:t>
            </a:r>
          </a:p>
          <a:p>
            <a:r>
              <a:rPr lang="en-US" dirty="0"/>
              <a:t>Goal is minimizing loss, so find the deepest valley in </a:t>
            </a:r>
            <a:r>
              <a:rPr lang="en-US"/>
              <a:t>the topology </a:t>
            </a:r>
            <a:endParaRPr lang="en-US" dirty="0"/>
          </a:p>
          <a:p>
            <a:r>
              <a:rPr lang="en-US" dirty="0"/>
              <a:t>Adam: </a:t>
            </a:r>
            <a:r>
              <a:rPr lang="en-US" u="sng" dirty="0"/>
              <a:t>adaptive moment estimation</a:t>
            </a:r>
            <a:r>
              <a:rPr lang="en-US" dirty="0"/>
              <a:t> for gradient descent, uses momentum, averages of past gradients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C90A7-CFB0-4B8B-B9F1-C9FCE4EC4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6622"/>
            <a:ext cx="7994070" cy="26544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A2B7C5-1273-493E-BEBB-7DDB62CACC2D}"/>
              </a:ext>
            </a:extLst>
          </p:cNvPr>
          <p:cNvSpPr/>
          <p:nvPr/>
        </p:nvSpPr>
        <p:spPr>
          <a:xfrm>
            <a:off x="5131650" y="6614160"/>
            <a:ext cx="2862420" cy="2743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9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44163C3-E9D9-47D1-A1CF-E1F881C46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2202"/>
            <a:ext cx="12192000" cy="4245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CC88EA-76C9-44C9-B3F5-58AD8FB78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visualized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3C175-81C2-465C-9C3A-E147E495A6BC}"/>
              </a:ext>
            </a:extLst>
          </p:cNvPr>
          <p:cNvSpPr txBox="1"/>
          <p:nvPr/>
        </p:nvSpPr>
        <p:spPr>
          <a:xfrm>
            <a:off x="323088" y="4187952"/>
            <a:ext cx="107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1. Conv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2E761-CAC7-4AF3-AAFA-C036BD9C0E1C}"/>
              </a:ext>
            </a:extLst>
          </p:cNvPr>
          <p:cNvSpPr txBox="1"/>
          <p:nvPr/>
        </p:nvSpPr>
        <p:spPr>
          <a:xfrm>
            <a:off x="2142744" y="4413501"/>
            <a:ext cx="107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3. Conv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F9A844-E5FF-4ED2-B33F-B162D674411F}"/>
              </a:ext>
            </a:extLst>
          </p:cNvPr>
          <p:cNvSpPr txBox="1"/>
          <p:nvPr/>
        </p:nvSpPr>
        <p:spPr>
          <a:xfrm>
            <a:off x="4486656" y="4596601"/>
            <a:ext cx="107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5. Conv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5D5BC-41AE-4592-A797-8A2796629959}"/>
              </a:ext>
            </a:extLst>
          </p:cNvPr>
          <p:cNvSpPr txBox="1"/>
          <p:nvPr/>
        </p:nvSpPr>
        <p:spPr>
          <a:xfrm>
            <a:off x="7298436" y="4873600"/>
            <a:ext cx="107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7. Conv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A2F6B-70F2-4C21-91A5-800ACEBB9D59}"/>
              </a:ext>
            </a:extLst>
          </p:cNvPr>
          <p:cNvSpPr txBox="1"/>
          <p:nvPr/>
        </p:nvSpPr>
        <p:spPr>
          <a:xfrm>
            <a:off x="1115568" y="4275003"/>
            <a:ext cx="107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2. </a:t>
            </a:r>
            <a:r>
              <a:rPr lang="en-US" sz="1200" b="1" dirty="0" err="1">
                <a:solidFill>
                  <a:schemeClr val="bg1"/>
                </a:solidFill>
              </a:rPr>
              <a:t>MaxPool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7B580-C5D8-433A-9994-B4EDA9DFF131}"/>
              </a:ext>
            </a:extLst>
          </p:cNvPr>
          <p:cNvSpPr txBox="1"/>
          <p:nvPr/>
        </p:nvSpPr>
        <p:spPr>
          <a:xfrm>
            <a:off x="3169920" y="4464951"/>
            <a:ext cx="107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4. </a:t>
            </a:r>
            <a:r>
              <a:rPr lang="en-US" sz="1200" b="1" dirty="0" err="1">
                <a:solidFill>
                  <a:schemeClr val="bg1"/>
                </a:solidFill>
              </a:rPr>
              <a:t>MaxPool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43613-DC9B-4D2A-8FC2-F5B656D99E66}"/>
              </a:ext>
            </a:extLst>
          </p:cNvPr>
          <p:cNvSpPr txBox="1"/>
          <p:nvPr/>
        </p:nvSpPr>
        <p:spPr>
          <a:xfrm>
            <a:off x="5766816" y="4690500"/>
            <a:ext cx="107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6. </a:t>
            </a:r>
            <a:r>
              <a:rPr lang="en-US" sz="1200" b="1" dirty="0" err="1">
                <a:solidFill>
                  <a:schemeClr val="bg1"/>
                </a:solidFill>
              </a:rPr>
              <a:t>MaxPool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685CAA-2A3E-49AB-A1F3-318681B6086E}"/>
              </a:ext>
            </a:extLst>
          </p:cNvPr>
          <p:cNvSpPr txBox="1"/>
          <p:nvPr/>
        </p:nvSpPr>
        <p:spPr>
          <a:xfrm>
            <a:off x="10198608" y="5412583"/>
            <a:ext cx="890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9. flatten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7147E7-79E9-4585-A3EE-DE8BC31F96AC}"/>
              </a:ext>
            </a:extLst>
          </p:cNvPr>
          <p:cNvSpPr txBox="1"/>
          <p:nvPr/>
        </p:nvSpPr>
        <p:spPr>
          <a:xfrm>
            <a:off x="8717280" y="5012099"/>
            <a:ext cx="107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8. </a:t>
            </a:r>
            <a:r>
              <a:rPr lang="en-US" sz="1200" b="1" dirty="0" err="1">
                <a:solidFill>
                  <a:schemeClr val="bg1"/>
                </a:solidFill>
              </a:rPr>
              <a:t>MaxPool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DD6E05-E231-4701-A9A5-1D6E39F37663}"/>
              </a:ext>
            </a:extLst>
          </p:cNvPr>
          <p:cNvSpPr txBox="1"/>
          <p:nvPr/>
        </p:nvSpPr>
        <p:spPr>
          <a:xfrm>
            <a:off x="11231880" y="5689582"/>
            <a:ext cx="96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10. Dense</a:t>
            </a:r>
          </a:p>
        </p:txBody>
      </p:sp>
      <p:pic>
        <p:nvPicPr>
          <p:cNvPr id="3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38C11DB7-FD31-4DD9-EBCD-974BC00A6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381" y="0"/>
            <a:ext cx="3711619" cy="384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66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9906D7-A165-4373-6790-B6455BAA9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WE GOING TO DO THIS?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645967-62BD-26EC-677F-05778669D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we aren’t!</a:t>
            </a:r>
          </a:p>
        </p:txBody>
      </p:sp>
    </p:spTree>
    <p:extLst>
      <p:ext uri="{BB962C8B-B14F-4D97-AF65-F5344CB8AC3E}">
        <p14:creationId xmlns:p14="http://schemas.microsoft.com/office/powerpoint/2010/main" val="11492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2851-3A17-5B4D-8E6C-526C473D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 Neural Network for Vision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98DD6-4980-3D9A-BC8A-3165F5718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87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C772-9B43-01F9-6E17-BC35419B4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sz="3900" dirty="0"/>
              <a:t>Bounding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49A88-1AAB-18DF-F077-FB0B61EF4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/>
              <a:t>Square  around the object in the image</a:t>
            </a:r>
          </a:p>
          <a:p>
            <a:r>
              <a:rPr lang="en-US" dirty="0"/>
              <a:t>Comes with a label</a:t>
            </a:r>
          </a:p>
          <a:p>
            <a:r>
              <a:rPr lang="en-US" dirty="0"/>
              <a:t>Simpler version of image segmentation</a:t>
            </a:r>
          </a:p>
          <a:p>
            <a:pPr lvl="1"/>
            <a:r>
              <a:rPr lang="en-US" dirty="0"/>
              <a:t>We won’t cover this in depth</a:t>
            </a:r>
          </a:p>
          <a:p>
            <a:endParaRPr lang="en-US" dirty="0"/>
          </a:p>
        </p:txBody>
      </p:sp>
      <p:pic>
        <p:nvPicPr>
          <p:cNvPr id="4098" name="Picture 2" descr="Object Detection : Simplified. Take a peek into the world of one of… | by  Prakhar Ganesh | Towards Data Science">
            <a:extLst>
              <a:ext uri="{FF2B5EF4-FFF2-40B4-BE49-F238E27FC236}">
                <a16:creationId xmlns:a16="http://schemas.microsoft.com/office/drawing/2014/main" id="{2BF73585-F350-D0D0-262D-7A4369294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1916" y="2937318"/>
            <a:ext cx="5451627" cy="242597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14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3BB2C-CBA2-4FC9-9EBD-4BBA24CC4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804BD-D6DA-805E-FA97-B73D32CD8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people spend a LOT of time doing</a:t>
            </a:r>
          </a:p>
          <a:p>
            <a:r>
              <a:rPr lang="en-US" dirty="0"/>
              <a:t>This will be a lot of the time spent when doing the robot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25D4E85-7693-27B5-E63C-638390432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623" y="3020673"/>
            <a:ext cx="7227050" cy="383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96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6A62CF-DA1D-5F64-0C58-1B328A5AF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THE MOMENT YOU’VE </a:t>
            </a:r>
            <a:br>
              <a:rPr lang="en-US" dirty="0"/>
            </a:br>
            <a:r>
              <a:rPr lang="en-US" dirty="0"/>
              <a:t>ALL BEEN WAITING FOR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28FADB-A3C9-E671-8469-10D4CA26B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72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C3F65-67AC-9369-1E18-DD90CF6B2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success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AB37F-A542-83CC-34C7-4184752CC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55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A81A1B-D1DA-0B42-FF2F-68C2913EA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Precision and Recall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B45535-628C-E103-BFE2-0D54F6438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4338409" cy="4196185"/>
          </a:xfrm>
        </p:spPr>
        <p:txBody>
          <a:bodyPr>
            <a:normAutofit/>
          </a:bodyPr>
          <a:lstStyle/>
          <a:p>
            <a:r>
              <a:rPr lang="en-US" dirty="0"/>
              <a:t>Precision: How accurate your predictions are</a:t>
            </a:r>
          </a:p>
          <a:p>
            <a:r>
              <a:rPr lang="en-US" dirty="0"/>
              <a:t>Recall: How good you are at finding the true positives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FDAC36-5154-06CA-1B05-DD4F33F75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749" y="2998002"/>
            <a:ext cx="6584251" cy="17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28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8328DE-EAD9-E3E2-2B4B-A6C50F08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IoU</a:t>
            </a:r>
            <a:r>
              <a:rPr lang="en-US" dirty="0"/>
              <a:t> (Intersection over union)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8175EA-BF5E-31BC-10C7-B22D1E9D0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468688" cy="4195481"/>
          </a:xfrm>
        </p:spPr>
        <p:txBody>
          <a:bodyPr/>
          <a:lstStyle/>
          <a:p>
            <a:r>
              <a:rPr lang="en-US" dirty="0"/>
              <a:t>% of a prediction that is actually correct</a:t>
            </a:r>
          </a:p>
          <a:p>
            <a:r>
              <a:rPr lang="en-US" dirty="0"/>
              <a:t>Relies on </a:t>
            </a:r>
            <a:r>
              <a:rPr lang="en-US" b="1" u="sng" dirty="0"/>
              <a:t>QUALITY DATA</a:t>
            </a:r>
          </a:p>
          <a:p>
            <a:r>
              <a:rPr lang="en-US" dirty="0"/>
              <a:t>Ratio, so [0, 1]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F7D5AF9-48DB-37B1-5AFE-AD9D8780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24025"/>
            <a:ext cx="76200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934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4218D-BEA1-9563-3EBF-E60EF289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</a:t>
            </a:r>
            <a:r>
              <a:rPr lang="en-US" dirty="0"/>
              <a:t> (mean average precision)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43E6-72A6-391D-545C-744D4AE22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mean area under the precision/recall curve across the various classes </a:t>
            </a:r>
          </a:p>
          <a:p>
            <a:r>
              <a:rPr lang="en-US" dirty="0"/>
              <a:t>Best to think of this as “overall accuracy”</a:t>
            </a:r>
          </a:p>
          <a:p>
            <a:r>
              <a:rPr lang="en-US" dirty="0"/>
              <a:t>You’ll want to investigate this more if you want to truly deep dive into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185371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9E5FAA-13D7-DA5E-63E4-4BFF98E20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60AD6-71B7-D2F9-0521-9946FC65F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29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EE31DE-863B-F30A-0ED9-FF8C5159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Transfer Learning</a:t>
            </a: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1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Quantum transfer learning — PennyLane documentation">
            <a:extLst>
              <a:ext uri="{FF2B5EF4-FFF2-40B4-BE49-F238E27FC236}">
                <a16:creationId xmlns:a16="http://schemas.microsoft.com/office/drawing/2014/main" id="{E7D35009-DE34-371E-85BA-C485DB0E7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8319" y="1492477"/>
            <a:ext cx="5614835" cy="37198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Rectangle 5132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93FA20-D6EE-68D2-199A-CB19ED4A3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Lets us take a network already trained for a task and augment it with a new skill</a:t>
            </a:r>
          </a:p>
          <a:p>
            <a:r>
              <a:rPr lang="en-US" dirty="0">
                <a:solidFill>
                  <a:srgbClr val="FFFFFF"/>
                </a:solidFill>
              </a:rPr>
              <a:t>Allows networks to learn much faster than from scratch</a:t>
            </a:r>
          </a:p>
          <a:p>
            <a:r>
              <a:rPr lang="en-US" dirty="0">
                <a:solidFill>
                  <a:srgbClr val="FFFFFF"/>
                </a:solidFill>
              </a:rPr>
              <a:t>Trains a small part of the overall network</a:t>
            </a:r>
          </a:p>
        </p:txBody>
      </p:sp>
    </p:spTree>
    <p:extLst>
      <p:ext uri="{BB962C8B-B14F-4D97-AF65-F5344CB8AC3E}">
        <p14:creationId xmlns:p14="http://schemas.microsoft.com/office/powerpoint/2010/main" val="362666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6665-AB35-978F-908B-8DC95615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9119-46DA-E28D-E12A-9F869537E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FIRST’s ML toolchain on their website uses </a:t>
            </a:r>
            <a:r>
              <a:rPr lang="en-US" dirty="0" err="1">
                <a:solidFill>
                  <a:srgbClr val="FFFFFF"/>
                </a:solidFill>
              </a:rPr>
              <a:t>Tensorflow’s</a:t>
            </a:r>
            <a:r>
              <a:rPr lang="en-US" dirty="0">
                <a:solidFill>
                  <a:srgbClr val="FFFFFF"/>
                </a:solidFill>
              </a:rPr>
              <a:t> Single-Shot Detection (SSD) </a:t>
            </a:r>
            <a:r>
              <a:rPr lang="en-US" dirty="0" err="1">
                <a:solidFill>
                  <a:srgbClr val="FFFFFF"/>
                </a:solidFill>
              </a:rPr>
              <a:t>mobilenet</a:t>
            </a:r>
            <a:r>
              <a:rPr lang="en-US" dirty="0">
                <a:solidFill>
                  <a:srgbClr val="FFFFFF"/>
                </a:solidFill>
              </a:rPr>
              <a:t> v2 320x320 trained on the COCO dataset</a:t>
            </a:r>
          </a:p>
          <a:p>
            <a:pPr lvl="1"/>
            <a:r>
              <a:rPr lang="en-US" dirty="0">
                <a:solidFill>
                  <a:srgbClr val="FFFFFF"/>
                </a:solidFill>
                <a:hlinkClick r:id="rId2"/>
              </a:rPr>
              <a:t>Take a look here: https://cocodataset.org/#explore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You provide labeled images to it</a:t>
            </a:r>
          </a:p>
          <a:p>
            <a:r>
              <a:rPr lang="en-US" dirty="0">
                <a:solidFill>
                  <a:srgbClr val="FFFFFF"/>
                </a:solidFill>
              </a:rPr>
              <a:t>You hit the “train” button</a:t>
            </a:r>
          </a:p>
          <a:p>
            <a:r>
              <a:rPr lang="en-US" dirty="0">
                <a:solidFill>
                  <a:srgbClr val="FFFFFF"/>
                </a:solidFill>
              </a:rPr>
              <a:t>You get 600 minutes of training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11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7F6BC6-C111-9496-8860-1690CBA5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and Darknet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2C219-378A-DBCB-7C47-213EC3CFC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36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5A37-FDA0-549A-225E-CAE43470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ECF20-475D-689D-902E-0C9B0BEC0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neural networks</a:t>
            </a:r>
          </a:p>
          <a:p>
            <a:pPr lvl="1"/>
            <a:r>
              <a:rPr lang="en-US" dirty="0"/>
              <a:t>Imagine it’s kind of like </a:t>
            </a:r>
            <a:r>
              <a:rPr lang="en-US" dirty="0" err="1"/>
              <a:t>tensorflow</a:t>
            </a:r>
            <a:r>
              <a:rPr lang="en-US" dirty="0"/>
              <a:t>/</a:t>
            </a:r>
            <a:r>
              <a:rPr lang="en-US" dirty="0" err="1"/>
              <a:t>pytorch</a:t>
            </a:r>
            <a:r>
              <a:rPr lang="en-US" dirty="0"/>
              <a:t> but not quite</a:t>
            </a:r>
          </a:p>
          <a:p>
            <a:pPr lvl="1"/>
            <a:r>
              <a:rPr lang="en-US" dirty="0"/>
              <a:t>Supports GPU acceleration</a:t>
            </a:r>
          </a:p>
          <a:p>
            <a:r>
              <a:rPr lang="en-US" dirty="0"/>
              <a:t>From a University of Washington Grad Student</a:t>
            </a:r>
          </a:p>
          <a:p>
            <a:pPr lvl="1"/>
            <a:r>
              <a:rPr lang="en-US" dirty="0"/>
              <a:t>Author is a </a:t>
            </a:r>
            <a:r>
              <a:rPr lang="en-US" dirty="0" err="1"/>
              <a:t>memelord</a:t>
            </a:r>
            <a:endParaRPr lang="en-US" dirty="0"/>
          </a:p>
          <a:p>
            <a:pPr lvl="2"/>
            <a:r>
              <a:rPr lang="en-US" dirty="0"/>
              <a:t>Do what you will with that information</a:t>
            </a:r>
          </a:p>
          <a:p>
            <a:r>
              <a:rPr lang="en-US" dirty="0"/>
              <a:t>Will NOT be going in depth into it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E31094-4033-8D98-3FD6-90E4E377C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279" y="2598157"/>
            <a:ext cx="4309147" cy="425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80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BDFFA-A5B6-AE86-9DDC-8CC33BA9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Darknet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75A7B-3F4F-7578-BB16-3305C5E2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folders: test, train, and valid (validation)</a:t>
            </a:r>
          </a:p>
          <a:p>
            <a:r>
              <a:rPr lang="en-US" dirty="0"/>
              <a:t>_</a:t>
            </a:r>
            <a:r>
              <a:rPr lang="en-US" dirty="0" err="1"/>
              <a:t>darknet.labels</a:t>
            </a:r>
            <a:r>
              <a:rPr lang="en-US" dirty="0"/>
              <a:t> file describing the label to integer mapping</a:t>
            </a:r>
          </a:p>
          <a:p>
            <a:pPr lvl="1"/>
            <a:r>
              <a:rPr lang="en-US" dirty="0"/>
              <a:t>Rows are 0 indexed</a:t>
            </a:r>
          </a:p>
          <a:p>
            <a:r>
              <a:rPr lang="en-US" dirty="0"/>
              <a:t>Each training item is comprised of a pair of files (with same name)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jpg image of the raw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Text file describing the labels</a:t>
            </a:r>
          </a:p>
          <a:p>
            <a:pPr lvl="1"/>
            <a:r>
              <a:rPr lang="en-US" dirty="0"/>
              <a:t>The text file has 5 numbers per row</a:t>
            </a:r>
          </a:p>
          <a:p>
            <a:pPr lvl="1"/>
            <a:r>
              <a:rPr lang="en-US" dirty="0"/>
              <a:t>First number is the class, next 4 describe the bounding 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2D8DE-FEDE-FD77-E6BF-C478F485F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970" y="0"/>
            <a:ext cx="3884029" cy="2213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95C0BE-4330-87D5-9090-F54158667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031" y="4331016"/>
            <a:ext cx="2530969" cy="2526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357D1-2F58-45E3-BB65-A7D9D3E9C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99" y="6028932"/>
            <a:ext cx="8611346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0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A39435-F89C-3D93-2969-C2D16EFF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55908-4F45-F829-3356-9D7CE7B53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73" y="1517310"/>
            <a:ext cx="8281561" cy="42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6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57C1-6F91-C1D2-24CB-CCF2E160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73541-A423-F1F6-57AD-8374CDE9A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79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B5A37-FDA0-549A-225E-CAE43470F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ECF20-475D-689D-902E-0C9B0BEC0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Family of Neural Networks known for real-time processing</a:t>
            </a:r>
          </a:p>
          <a:p>
            <a:r>
              <a:rPr lang="en-US" dirty="0"/>
              <a:t>Name comes from its unique approach to analyzing an image</a:t>
            </a:r>
          </a:p>
          <a:p>
            <a:r>
              <a:rPr lang="en-US" dirty="0"/>
              <a:t>(Usually) Runs on Darknet</a:t>
            </a:r>
          </a:p>
          <a:p>
            <a:pPr lvl="1"/>
            <a:r>
              <a:rPr lang="en-US" dirty="0" err="1"/>
              <a:t>Pytorch</a:t>
            </a:r>
            <a:r>
              <a:rPr lang="en-US" dirty="0"/>
              <a:t>/</a:t>
            </a:r>
            <a:r>
              <a:rPr lang="en-US" dirty="0" err="1"/>
              <a:t>Tensorflow</a:t>
            </a:r>
            <a:r>
              <a:rPr lang="en-US" dirty="0"/>
              <a:t> implementations exist</a:t>
            </a:r>
          </a:p>
          <a:p>
            <a:r>
              <a:rPr lang="en-US" dirty="0"/>
              <a:t>We’ll be using a small version (YOLOv4 tiny)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582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Rectangle 1054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182E0-6E73-7334-F323-CE5F87C8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Aside: Feature Stores</a:t>
            </a:r>
          </a:p>
        </p:txBody>
      </p:sp>
      <p:sp>
        <p:nvSpPr>
          <p:cNvPr id="1068" name="Rectangle 1056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69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48303-212C-689E-4080-9B982CA86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592" y="965595"/>
            <a:ext cx="5078288" cy="4773591"/>
          </a:xfrm>
          <a:prstGeom prst="rect">
            <a:avLst/>
          </a:prstGeom>
          <a:effectLst/>
        </p:spPr>
      </p:pic>
      <p:sp>
        <p:nvSpPr>
          <p:cNvPr id="1070" name="Rectangle 1060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5C7A-2F5E-526E-57E5-2C3C3985B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 CV ML, stores images and labels</a:t>
            </a:r>
          </a:p>
          <a:p>
            <a:r>
              <a:rPr lang="en-US" dirty="0">
                <a:solidFill>
                  <a:srgbClr val="FFFFFF"/>
                </a:solidFill>
              </a:rPr>
              <a:t>In large machine learning systems, this is a whole separate system from the model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66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Question marks in a line and one question mark is lit">
            <a:extLst>
              <a:ext uri="{FF2B5EF4-FFF2-40B4-BE49-F238E27FC236}">
                <a16:creationId xmlns:a16="http://schemas.microsoft.com/office/drawing/2014/main" id="{23F06794-E2BA-9F82-E2B1-464CAAB6CE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D15B18-32A6-72BD-81AA-0AAE5D60B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Questions?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8462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7464-7AD6-91BA-FF07-EB15EC574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JUMPING INTO THE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5892-7EEA-C840-2551-7288846AB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dataset and label a few images on a labeling tool. You can use either </a:t>
            </a:r>
            <a:r>
              <a:rPr lang="en-US" dirty="0" err="1"/>
              <a:t>Roboflow</a:t>
            </a:r>
            <a:r>
              <a:rPr lang="en-US" dirty="0"/>
              <a:t> or </a:t>
            </a:r>
            <a:r>
              <a:rPr lang="en-US" dirty="0" err="1"/>
              <a:t>LabelStudio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Roboflow</a:t>
            </a:r>
            <a:r>
              <a:rPr lang="en-US" dirty="0"/>
              <a:t> makes you make an account, whereas </a:t>
            </a:r>
            <a:r>
              <a:rPr lang="en-US" dirty="0" err="1"/>
              <a:t>LabelStudio</a:t>
            </a:r>
            <a:r>
              <a:rPr lang="en-US" dirty="0"/>
              <a:t> requires you to install Python onto your local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Understanding this labeling process CRITICAL to the success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2386183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9F164-82FB-8342-6FB1-40447F0A9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Otherwise, lab time!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6CE3C-7614-991B-DFA1-C64212E67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0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E62D-0519-CB7F-EB17-392A5F61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Blocks: the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FF481-7447-DFB4-16F1-82BD48632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735ED-B0AD-BBC8-F3F8-CCCD9E427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677" y="1738143"/>
            <a:ext cx="6923810" cy="48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0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0F9A-1A74-B6B2-74A3-22CE1CAE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ECB84-2EDB-613B-B61C-46F853C11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starting value(s)</a:t>
            </a:r>
          </a:p>
          <a:p>
            <a:r>
              <a:rPr lang="en-US" dirty="0"/>
              <a:t>Weights: adds an “importance” to each input</a:t>
            </a:r>
          </a:p>
          <a:p>
            <a:r>
              <a:rPr lang="en-US" dirty="0"/>
              <a:t>Bias: offsets data</a:t>
            </a:r>
          </a:p>
          <a:p>
            <a:r>
              <a:rPr lang="en-US" dirty="0"/>
              <a:t>Activation Function: function that modifies output</a:t>
            </a:r>
          </a:p>
          <a:p>
            <a:r>
              <a:rPr lang="en-US" dirty="0"/>
              <a:t>Output: final value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1399A8F-00F3-19A7-1A2B-DFA3ABBE5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60" y="3716074"/>
            <a:ext cx="6339840" cy="302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741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AC919-F554-AC2D-938E-718B462E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Do-nothing Neuron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EF4F8-4710-738D-8542-19433F7A1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676C06-2E4B-0DCE-BAA1-33485E3C6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9888"/>
            <a:ext cx="12192000" cy="407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5DDB1E-9087-B6D6-1971-319B76A4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296"/>
            <a:ext cx="12192000" cy="4407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BA3972-C370-8F49-27C2-D1974162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21293" cy="1400530"/>
          </a:xfrm>
        </p:spPr>
        <p:txBody>
          <a:bodyPr/>
          <a:lstStyle/>
          <a:p>
            <a:r>
              <a:rPr lang="en-US" dirty="0"/>
              <a:t>Adding activation function and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BB81B-944C-245B-E208-8D959CB92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32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AA98-F723-F6DD-E2D9-FEAE4472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27730-89E1-C13A-756B-D16070BB2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DF4A4-82E4-B5A8-0EE9-C1ECBFEA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3584"/>
            <a:ext cx="121920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67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811</TotalTime>
  <Words>1021</Words>
  <Application>Microsoft Office PowerPoint</Application>
  <PresentationFormat>Widescreen</PresentationFormat>
  <Paragraphs>147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Century Gothic</vt:lpstr>
      <vt:lpstr>Wingdings 3</vt:lpstr>
      <vt:lpstr>Ion</vt:lpstr>
      <vt:lpstr>NEURAL NETWORKS</vt:lpstr>
      <vt:lpstr>Before we begin…</vt:lpstr>
      <vt:lpstr>IT’S THE MOMENT YOU’VE  ALL BEEN WAITING FOR</vt:lpstr>
      <vt:lpstr>NEURAL NETWORKS!!!</vt:lpstr>
      <vt:lpstr>Building Blocks: the Neuron</vt:lpstr>
      <vt:lpstr>Neuron anatomy</vt:lpstr>
      <vt:lpstr>Do-nothing Neuron</vt:lpstr>
      <vt:lpstr>Adding activation function and bias</vt:lpstr>
      <vt:lpstr>Changing weight</vt:lpstr>
      <vt:lpstr>Chaining them</vt:lpstr>
      <vt:lpstr>Chaining them (for real this time)</vt:lpstr>
      <vt:lpstr>Crash Course: Neural Networks</vt:lpstr>
      <vt:lpstr>Setting up a Network</vt:lpstr>
      <vt:lpstr>Getting Interesting</vt:lpstr>
      <vt:lpstr>Adding Connections and Optimizer</vt:lpstr>
      <vt:lpstr>Convolutional Neural Network Example</vt:lpstr>
      <vt:lpstr>CNN Layer: Convolution (Conv2d)</vt:lpstr>
      <vt:lpstr>CNN Layer: Max Pool</vt:lpstr>
      <vt:lpstr>CNN Layer: Dense</vt:lpstr>
      <vt:lpstr>CNN Layer Honorable Mention: Flatten</vt:lpstr>
      <vt:lpstr>CNN info: ReLU Activation function</vt:lpstr>
      <vt:lpstr>CNN info: Sigmoid Activation function</vt:lpstr>
      <vt:lpstr>CNN info: Loss Function</vt:lpstr>
      <vt:lpstr>CNN Info: Optimizer</vt:lpstr>
      <vt:lpstr>Architecture visualized</vt:lpstr>
      <vt:lpstr>ARE WE GOING TO DO THIS?</vt:lpstr>
      <vt:lpstr>Training a Neural Network for Vision</vt:lpstr>
      <vt:lpstr>Bounding Box</vt:lpstr>
      <vt:lpstr>Labeling Data</vt:lpstr>
      <vt:lpstr>Measuring success</vt:lpstr>
      <vt:lpstr>Precision and Recall</vt:lpstr>
      <vt:lpstr>IoU (Intersection over union)</vt:lpstr>
      <vt:lpstr>mAP (mean average precision)</vt:lpstr>
      <vt:lpstr>Transfer Learning</vt:lpstr>
      <vt:lpstr>Transfer Learning</vt:lpstr>
      <vt:lpstr>Transfer learning context</vt:lpstr>
      <vt:lpstr>YOLO and Darknet</vt:lpstr>
      <vt:lpstr>Darknet</vt:lpstr>
      <vt:lpstr>Darknet data format</vt:lpstr>
      <vt:lpstr>YOLO</vt:lpstr>
      <vt:lpstr>YOLO</vt:lpstr>
      <vt:lpstr>Aside: Feature Stores</vt:lpstr>
      <vt:lpstr>Questions?</vt:lpstr>
      <vt:lpstr>BEFORE JUMPING INTO THE CODE</vt:lpstr>
      <vt:lpstr>Otherwise, lab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Nicholas Papano</dc:creator>
  <cp:lastModifiedBy>Nicholas Papano</cp:lastModifiedBy>
  <cp:revision>6</cp:revision>
  <dcterms:created xsi:type="dcterms:W3CDTF">2023-01-31T05:05:45Z</dcterms:created>
  <dcterms:modified xsi:type="dcterms:W3CDTF">2023-02-05T11:27:43Z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